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0.xml" ContentType="application/vnd.openxmlformats-officedocument.theme+xml"/>
  <Override PartName="/ppt/slideLayouts/slideLayout43.xml" ContentType="application/vnd.openxmlformats-officedocument.presentationml.slideLayout+xml"/>
  <Override PartName="/ppt/theme/theme41.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75" r:id="rId2"/>
    <p:sldMasterId id="2147483688" r:id="rId3"/>
    <p:sldMasterId id="2147483703" r:id="rId4"/>
    <p:sldMasterId id="2147483994" r:id="rId5"/>
    <p:sldMasterId id="2147483996" r:id="rId6"/>
    <p:sldMasterId id="2147484000" r:id="rId7"/>
    <p:sldMasterId id="2147484002" r:id="rId8"/>
    <p:sldMasterId id="2147484004" r:id="rId9"/>
    <p:sldMasterId id="2147484007" r:id="rId10"/>
    <p:sldMasterId id="2147484019" r:id="rId11"/>
    <p:sldMasterId id="2147484021" r:id="rId12"/>
    <p:sldMasterId id="2147484024" r:id="rId13"/>
    <p:sldMasterId id="2147484025" r:id="rId14"/>
    <p:sldMasterId id="2147484034" r:id="rId15"/>
    <p:sldMasterId id="2147484036" r:id="rId16"/>
    <p:sldMasterId id="2147484038" r:id="rId17"/>
    <p:sldMasterId id="2147484040" r:id="rId18"/>
    <p:sldMasterId id="2147484042" r:id="rId19"/>
    <p:sldMasterId id="2147484064" r:id="rId20"/>
    <p:sldMasterId id="2147484093" r:id="rId21"/>
    <p:sldMasterId id="2147484096" r:id="rId22"/>
    <p:sldMasterId id="2147484098" r:id="rId23"/>
    <p:sldMasterId id="2147484099" r:id="rId24"/>
    <p:sldMasterId id="2147484101" r:id="rId25"/>
    <p:sldMasterId id="2147484103" r:id="rId26"/>
    <p:sldMasterId id="2147484108" r:id="rId27"/>
    <p:sldMasterId id="2147484114" r:id="rId28"/>
    <p:sldMasterId id="2147484115" r:id="rId29"/>
    <p:sldMasterId id="2147484119" r:id="rId30"/>
    <p:sldMasterId id="2147484135" r:id="rId31"/>
    <p:sldMasterId id="2147484144" r:id="rId32"/>
    <p:sldMasterId id="2147484163" r:id="rId33"/>
    <p:sldMasterId id="2147484169" r:id="rId34"/>
    <p:sldMasterId id="2147484184" r:id="rId35"/>
    <p:sldMasterId id="2147484186" r:id="rId36"/>
    <p:sldMasterId id="2147484190" r:id="rId37"/>
    <p:sldMasterId id="2147484202" r:id="rId38"/>
    <p:sldMasterId id="2147484207" r:id="rId39"/>
    <p:sldMasterId id="2147484230" r:id="rId40"/>
    <p:sldMasterId id="2147484238" r:id="rId41"/>
    <p:sldMasterId id="2147484276" r:id="rId42"/>
  </p:sldMasterIdLst>
  <p:notesMasterIdLst>
    <p:notesMasterId r:id="rId56"/>
  </p:notesMasterIdLst>
  <p:handoutMasterIdLst>
    <p:handoutMasterId r:id="rId57"/>
  </p:handoutMasterIdLst>
  <p:sldIdLst>
    <p:sldId id="259" r:id="rId43"/>
    <p:sldId id="264" r:id="rId44"/>
    <p:sldId id="636" r:id="rId45"/>
    <p:sldId id="638" r:id="rId46"/>
    <p:sldId id="639" r:id="rId47"/>
    <p:sldId id="640" r:id="rId48"/>
    <p:sldId id="641" r:id="rId49"/>
    <p:sldId id="642" r:id="rId50"/>
    <p:sldId id="643" r:id="rId51"/>
    <p:sldId id="644" r:id="rId52"/>
    <p:sldId id="645" r:id="rId53"/>
    <p:sldId id="646" r:id="rId54"/>
    <p:sldId id="301" r:id="rId5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0000"/>
    <a:srgbClr val="003B49"/>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586" autoAdjust="0"/>
  </p:normalViewPr>
  <p:slideViewPr>
    <p:cSldViewPr snapToGrid="0" snapToObjects="1" showGuides="1">
      <p:cViewPr varScale="1">
        <p:scale>
          <a:sx n="105" d="100"/>
          <a:sy n="105" d="100"/>
        </p:scale>
        <p:origin x="1938" y="108"/>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5.xml"/><Relationship Id="rId50" Type="http://schemas.openxmlformats.org/officeDocument/2006/relationships/slide" Target="slides/slide8.xml"/><Relationship Id="rId55" Type="http://schemas.openxmlformats.org/officeDocument/2006/relationships/slide" Target="slides/slide1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54"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7/2/2020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7/2/2020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dirty="0"/>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13</a:t>
            </a:fld>
            <a:endParaRPr lang="en-US" dirty="0"/>
          </a:p>
        </p:txBody>
      </p:sp>
    </p:spTree>
    <p:extLst>
      <p:ext uri="{BB962C8B-B14F-4D97-AF65-F5344CB8AC3E}">
        <p14:creationId xmlns:p14="http://schemas.microsoft.com/office/powerpoint/2010/main" val="92664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6095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490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69088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02372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63168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210291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67402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616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25659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334541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235376330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4683201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96534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270061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856519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492558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61405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224522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364646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07269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1033890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816349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0118973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724095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214450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4101156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682334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556816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638275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315418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925900851"/>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93133390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132866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745363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4041378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584635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4290162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292664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0243427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02901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87446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2" name="Picture 11"/>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351949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087173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theme" Target="../theme/theme13.xml"/><Relationship Id="rId5" Type="http://schemas.openxmlformats.org/officeDocument/2006/relationships/image" Target="../media/image7.emf"/><Relationship Id="rId4" Type="http://schemas.openxmlformats.org/officeDocument/2006/relationships/image" Target="../media/image6.emf"/></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2.xml"/><Relationship Id="rId4" Type="http://schemas.openxmlformats.org/officeDocument/2006/relationships/slideLayout" Target="../slideLayouts/slideLayout18.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g"/><Relationship Id="rId5" Type="http://schemas.openxmlformats.org/officeDocument/2006/relationships/theme" Target="../theme/theme33.xml"/><Relationship Id="rId4" Type="http://schemas.openxmlformats.org/officeDocument/2006/relationships/slideLayout" Target="../slideLayouts/slideLayout22.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g"/><Relationship Id="rId5" Type="http://schemas.openxmlformats.org/officeDocument/2006/relationships/theme" Target="../theme/theme34.xml"/><Relationship Id="rId4" Type="http://schemas.openxmlformats.org/officeDocument/2006/relationships/slideLayout" Target="../slideLayouts/slideLayout26.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jpg"/><Relationship Id="rId5" Type="http://schemas.openxmlformats.org/officeDocument/2006/relationships/theme" Target="../theme/theme37.xml"/><Relationship Id="rId4" Type="http://schemas.openxmlformats.org/officeDocument/2006/relationships/slideLayout" Target="../slideLayouts/slideLayout30.xml"/></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g"/><Relationship Id="rId5" Type="http://schemas.openxmlformats.org/officeDocument/2006/relationships/theme" Target="../theme/theme38.xml"/><Relationship Id="rId4" Type="http://schemas.openxmlformats.org/officeDocument/2006/relationships/slideLayout" Target="../slideLayouts/slideLayout34.xml"/></Relationships>
</file>

<file path=ppt/slideMasters/_rels/slideMaster3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39.xml"/><Relationship Id="rId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g"/><Relationship Id="rId5" Type="http://schemas.openxmlformats.org/officeDocument/2006/relationships/theme" Target="../theme/theme40.xml"/><Relationship Id="rId4"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1.xml"/><Relationship Id="rId1" Type="http://schemas.openxmlformats.org/officeDocument/2006/relationships/slideLayout" Target="../slideLayouts/slideLayout43.xml"/></Relationships>
</file>

<file path=ppt/slideMasters/_rels/slideMaster42.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jpg"/><Relationship Id="rId5" Type="http://schemas.openxmlformats.org/officeDocument/2006/relationships/theme" Target="../theme/theme42.xml"/><Relationship Id="rId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01292733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6803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39520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3">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4"/>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5"/>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27866357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53148307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6951933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93B6C-ED48-4C63-A14D-569669A9B0C0}" type="slidenum">
              <a:rPr lang="en-US" smtClean="0"/>
              <a:t>‹#›</a:t>
            </a:fld>
            <a:endParaRPr lang="en-US" dirty="0"/>
          </a:p>
        </p:txBody>
      </p:sp>
    </p:spTree>
    <p:extLst>
      <p:ext uri="{BB962C8B-B14F-4D97-AF65-F5344CB8AC3E}">
        <p14:creationId xmlns:p14="http://schemas.microsoft.com/office/powerpoint/2010/main" val="358912858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1745771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73968273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41170933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D6F8-D88F-4B74-9A9E-4209C7A79A7D}" type="slidenum">
              <a:rPr lang="en-US" smtClean="0"/>
              <a:t>‹#›</a:t>
            </a:fld>
            <a:endParaRPr lang="en-US" dirty="0"/>
          </a:p>
        </p:txBody>
      </p:sp>
    </p:spTree>
    <p:extLst>
      <p:ext uri="{BB962C8B-B14F-4D97-AF65-F5344CB8AC3E}">
        <p14:creationId xmlns:p14="http://schemas.microsoft.com/office/powerpoint/2010/main" val="127707003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14 June 2018</a:t>
            </a:r>
            <a:endParaRPr lang="en-US" dirty="0"/>
          </a:p>
        </p:txBody>
      </p:sp>
    </p:spTree>
    <p:extLst>
      <p:ext uri="{BB962C8B-B14F-4D97-AF65-F5344CB8AC3E}">
        <p14:creationId xmlns:p14="http://schemas.microsoft.com/office/powerpoint/2010/main" val="351811319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308365836"/>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13 September 2018</a:t>
            </a:r>
            <a:endParaRPr lang="en-US" dirty="0">
              <a:solidFill>
                <a:srgbClr val="003B49"/>
              </a:solidFill>
            </a:endParaRPr>
          </a:p>
        </p:txBody>
      </p:sp>
    </p:spTree>
    <p:extLst>
      <p:ext uri="{BB962C8B-B14F-4D97-AF65-F5344CB8AC3E}">
        <p14:creationId xmlns:p14="http://schemas.microsoft.com/office/powerpoint/2010/main" val="35278380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6018873"/>
      </p:ext>
    </p:extLst>
  </p:cSld>
  <p:clrMap bg1="lt1" tx1="dk1" bg2="lt2" tx2="dk2" accent1="accent1" accent2="accent2" accent3="accent3" accent4="accent4" accent5="accent5" accent6="accent6" hlink="hlink" folHlink="folHlink"/>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854421"/>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4680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41483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979430"/>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21 February 2019</a:t>
            </a:r>
            <a:endParaRPr lang="en-US" dirty="0">
              <a:solidFill>
                <a:srgbClr val="003B49"/>
              </a:solidFill>
            </a:endParaRPr>
          </a:p>
        </p:txBody>
      </p:sp>
    </p:spTree>
    <p:extLst>
      <p:ext uri="{BB962C8B-B14F-4D97-AF65-F5344CB8AC3E}">
        <p14:creationId xmlns:p14="http://schemas.microsoft.com/office/powerpoint/2010/main" val="230657769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25 April 2019</a:t>
            </a:r>
            <a:endParaRPr lang="en-US" dirty="0">
              <a:solidFill>
                <a:srgbClr val="003B49"/>
              </a:solidFill>
            </a:endParaRPr>
          </a:p>
        </p:txBody>
      </p:sp>
    </p:spTree>
    <p:extLst>
      <p:ext uri="{BB962C8B-B14F-4D97-AF65-F5344CB8AC3E}">
        <p14:creationId xmlns:p14="http://schemas.microsoft.com/office/powerpoint/2010/main" val="6918671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dirty="0"/>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7428113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61371"/>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6132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17 October 2019</a:t>
            </a:r>
            <a:endParaRPr lang="en-US" dirty="0"/>
          </a:p>
        </p:txBody>
      </p:sp>
    </p:spTree>
    <p:extLst>
      <p:ext uri="{BB962C8B-B14F-4D97-AF65-F5344CB8AC3E}">
        <p14:creationId xmlns:p14="http://schemas.microsoft.com/office/powerpoint/2010/main" val="191852502"/>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61410586"/>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419750939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682580683"/>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smtClean="0"/>
              <a:t>23 January</a:t>
            </a:r>
            <a:r>
              <a:rPr lang="en-US" dirty="0" smtClean="0"/>
              <a:t> 2020</a:t>
            </a:r>
            <a:endParaRPr lang="en-US" dirty="0"/>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2013404439"/>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4251122739"/>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66766"/>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95863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20 February 2020</a:t>
            </a:r>
            <a:endParaRPr lang="en-US" dirty="0"/>
          </a:p>
        </p:txBody>
      </p:sp>
    </p:spTree>
    <p:extLst>
      <p:ext uri="{BB962C8B-B14F-4D97-AF65-F5344CB8AC3E}">
        <p14:creationId xmlns:p14="http://schemas.microsoft.com/office/powerpoint/2010/main" val="2076273225"/>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1341414"/>
      </p:ext>
    </p:extLst>
  </p:cSld>
  <p:clrMap bg1="lt1" tx1="dk1" bg2="lt2" tx2="dk2" accent1="accent1" accent2="accent2" accent3="accent3" accent4="accent4" accent5="accent5" accent6="accent6" hlink="hlink" folHlink="folHlink"/>
  <p:sldLayoutIdLst>
    <p:sldLayoutId id="21474842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smtClean="0"/>
              <a:t>19 March</a:t>
            </a:r>
            <a:r>
              <a:rPr lang="en-US" dirty="0" smtClean="0"/>
              <a:t> 2020</a:t>
            </a:r>
            <a:endParaRPr lang="en-US" dirty="0"/>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3691072021"/>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9274518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10806582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205666909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87108288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1497931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smtClean="0"/>
              <a:t>Faculty Senate Meeting</a:t>
            </a:r>
          </a:p>
          <a:p>
            <a:r>
              <a:rPr lang="en-US" sz="3600" dirty="0" smtClean="0"/>
              <a:t>July 2, 2020</a:t>
            </a:r>
            <a:endParaRPr lang="en-US" sz="3600" dirty="0"/>
          </a:p>
        </p:txBody>
      </p:sp>
      <p:sp>
        <p:nvSpPr>
          <p:cNvPr id="4" name="Slide Number Placeholder 3"/>
          <p:cNvSpPr>
            <a:spLocks noGrp="1"/>
          </p:cNvSpPr>
          <p:nvPr>
            <p:ph type="sldNum" sz="quarter" idx="11"/>
          </p:nvPr>
        </p:nvSpPr>
        <p:spPr/>
        <p:txBody>
          <a:bodyPr/>
          <a:lstStyle/>
          <a:p>
            <a:fld id="{7E03178D-84EE-4CB8-A279-6A93DE17BCD8}" type="slidenum">
              <a:rPr lang="en-US" smtClean="0"/>
              <a:t>1</a:t>
            </a:fld>
            <a:endParaRPr lang="en-US" dirty="0"/>
          </a:p>
        </p:txBody>
      </p:sp>
      <p:sp>
        <p:nvSpPr>
          <p:cNvPr id="2" name="Rectangle 1"/>
          <p:cNvSpPr/>
          <p:nvPr/>
        </p:nvSpPr>
        <p:spPr>
          <a:xfrm>
            <a:off x="533971" y="4370988"/>
            <a:ext cx="4572000" cy="1200329"/>
          </a:xfrm>
          <a:prstGeom prst="rect">
            <a:avLst/>
          </a:prstGeom>
        </p:spPr>
        <p:txBody>
          <a:bodyPr>
            <a:spAutoFit/>
          </a:bodyPr>
          <a:lstStyle/>
          <a:p>
            <a:r>
              <a:rPr lang="en-US" dirty="0" smtClean="0">
                <a:latin typeface="Calibri" panose="020F0502020204030204" pitchFamily="34" charset="0"/>
                <a:ea typeface="Calibri" panose="020F0502020204030204" pitchFamily="34" charset="0"/>
              </a:rPr>
              <a:t>Zoom </a:t>
            </a:r>
            <a:r>
              <a:rPr lang="en-US" dirty="0">
                <a:latin typeface="Calibri" panose="020F0502020204030204" pitchFamily="34" charset="0"/>
                <a:ea typeface="Calibri" panose="020F0502020204030204" pitchFamily="34" charset="0"/>
              </a:rPr>
              <a:t>Meeting</a:t>
            </a:r>
            <a:endParaRPr lang="en-US" sz="1600" dirty="0">
              <a:latin typeface="Calibri" panose="020F0502020204030204" pitchFamily="34" charset="0"/>
              <a:ea typeface="Calibri" panose="020F0502020204030204" pitchFamily="34" charset="0"/>
            </a:endParaRPr>
          </a:p>
          <a:p>
            <a:r>
              <a:rPr lang="en-US" u="sng" dirty="0"/>
              <a:t>https://umsystem.zoom.us/j/94700097899 </a:t>
            </a:r>
            <a:r>
              <a:rPr lang="en-US" dirty="0" smtClean="0"/>
              <a:t> </a:t>
            </a:r>
            <a:r>
              <a:rPr lang="en-US" dirty="0" smtClean="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dirty="0">
                <a:highlight>
                  <a:srgbClr val="FFFF00"/>
                </a:highlight>
                <a:latin typeface="Calibri" panose="020F0502020204030204" pitchFamily="34" charset="0"/>
                <a:ea typeface="Calibri" panose="020F0502020204030204" pitchFamily="34" charset="0"/>
              </a:rPr>
              <a:t>Meeting ID: </a:t>
            </a:r>
            <a:r>
              <a:rPr lang="en-US" dirty="0" smtClean="0">
                <a:highlight>
                  <a:srgbClr val="FFFF00"/>
                </a:highlight>
                <a:latin typeface="Calibri" panose="020F0502020204030204" pitchFamily="34" charset="0"/>
                <a:ea typeface="Calibri" panose="020F0502020204030204" pitchFamily="34" charset="0"/>
              </a:rPr>
              <a:t>947 0009 7899</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1242070"/>
            <a:ext cx="6946885" cy="4780525"/>
          </a:xfrm>
        </p:spPr>
        <p:txBody>
          <a:bodyPr/>
          <a:lstStyle/>
          <a:p>
            <a:pPr marL="0" indent="0">
              <a:buNone/>
            </a:pPr>
            <a:r>
              <a:rPr lang="en-US" dirty="0" smtClean="0"/>
              <a:t>We </a:t>
            </a:r>
            <a:r>
              <a:rPr lang="en-US" dirty="0"/>
              <a:t>are also concerned that that the reputation and rankings of Missouri S&amp;T, UMKC, and UMSL would suffer, due to their </a:t>
            </a:r>
            <a:r>
              <a:rPr lang="en-US" dirty="0" smtClean="0"/>
              <a:t>new </a:t>
            </a:r>
            <a:r>
              <a:rPr lang="en-US" dirty="0"/>
              <a:t>status as mere “satellite” campuses.  Furthermore, the almost inevitable resultant restriction in resources, diversity of degrees offerings, and support for graduate education would further damage the academic reputation of these campuses.  The S&amp;T Faculty Senate furthermore believes that a model with a "Flagship" university and "Satellite" campuses would threaten the unique strengths and diversity of each campus in the UM system</a:t>
            </a:r>
            <a:r>
              <a:rPr lang="en-US" dirty="0" smtClean="0"/>
              <a:t>.</a:t>
            </a:r>
            <a:endParaRPr lang="en-US" dirty="0"/>
          </a:p>
        </p:txBody>
      </p:sp>
      <p:sp>
        <p:nvSpPr>
          <p:cNvPr id="3" name="Text Placeholder 2"/>
          <p:cNvSpPr>
            <a:spLocks noGrp="1"/>
          </p:cNvSpPr>
          <p:nvPr>
            <p:ph type="body" sz="quarter" idx="12"/>
          </p:nvPr>
        </p:nvSpPr>
        <p:spPr>
          <a:xfrm>
            <a:off x="668040" y="607959"/>
            <a:ext cx="8184662" cy="572771"/>
          </a:xfrm>
        </p:spPr>
        <p:txBody>
          <a:bodyPr/>
          <a:lstStyle/>
          <a:p>
            <a:r>
              <a:rPr lang="en-US" u="sng" dirty="0" smtClean="0"/>
              <a:t>Position Letter (</a:t>
            </a:r>
            <a:r>
              <a:rPr lang="en-US" u="sng" dirty="0" err="1" smtClean="0"/>
              <a:t>cont</a:t>
            </a:r>
            <a:r>
              <a:rPr lang="en-US" u="sng" dirty="0" smtClean="0"/>
              <a:t>)</a:t>
            </a:r>
            <a:endParaRPr lang="en-US" u="sng" dirty="0"/>
          </a:p>
        </p:txBody>
      </p:sp>
    </p:spTree>
    <p:extLst>
      <p:ext uri="{BB962C8B-B14F-4D97-AF65-F5344CB8AC3E}">
        <p14:creationId xmlns:p14="http://schemas.microsoft.com/office/powerpoint/2010/main" val="46789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1242070"/>
            <a:ext cx="6946885" cy="4780525"/>
          </a:xfrm>
        </p:spPr>
        <p:txBody>
          <a:bodyPr/>
          <a:lstStyle/>
          <a:p>
            <a:pPr marL="0" indent="0">
              <a:buNone/>
            </a:pPr>
            <a:r>
              <a:rPr lang="en-US" dirty="0" smtClean="0"/>
              <a:t>Finally, we are concerned that no clear and convincing rationale for the proposed merger has been available to UM stakeholders. The message seems to be that it could save money, but no budget projections have been made available, nor estimates of how many new administrative positions would need to be created to ensure continuity of operations. </a:t>
            </a:r>
          </a:p>
          <a:p>
            <a:pPr marL="0" indent="0">
              <a:buNone/>
            </a:pPr>
            <a:endParaRPr lang="en-US" dirty="0" smtClean="0"/>
          </a:p>
          <a:p>
            <a:pPr marL="0" indent="0">
              <a:buNone/>
            </a:pPr>
            <a:r>
              <a:rPr lang="en-US" dirty="0" smtClean="0"/>
              <a:t>In summary, we are wary of any major changes made in a time of crisis. It is too easy for short-term needs to blind us to possible permanent structural damages.</a:t>
            </a:r>
            <a:endParaRPr lang="en-US" dirty="0"/>
          </a:p>
        </p:txBody>
      </p:sp>
      <p:sp>
        <p:nvSpPr>
          <p:cNvPr id="3" name="Text Placeholder 2"/>
          <p:cNvSpPr>
            <a:spLocks noGrp="1"/>
          </p:cNvSpPr>
          <p:nvPr>
            <p:ph type="body" sz="quarter" idx="12"/>
          </p:nvPr>
        </p:nvSpPr>
        <p:spPr>
          <a:xfrm>
            <a:off x="668040" y="607959"/>
            <a:ext cx="8184662" cy="572771"/>
          </a:xfrm>
        </p:spPr>
        <p:txBody>
          <a:bodyPr/>
          <a:lstStyle/>
          <a:p>
            <a:r>
              <a:rPr lang="en-US" u="sng" dirty="0" smtClean="0"/>
              <a:t>Position Letter (</a:t>
            </a:r>
            <a:r>
              <a:rPr lang="en-US" u="sng" dirty="0" err="1" smtClean="0"/>
              <a:t>cont</a:t>
            </a:r>
            <a:r>
              <a:rPr lang="en-US" u="sng" dirty="0" smtClean="0"/>
              <a:t>)</a:t>
            </a:r>
            <a:endParaRPr lang="en-US" u="sng" dirty="0"/>
          </a:p>
        </p:txBody>
      </p:sp>
    </p:spTree>
    <p:extLst>
      <p:ext uri="{BB962C8B-B14F-4D97-AF65-F5344CB8AC3E}">
        <p14:creationId xmlns:p14="http://schemas.microsoft.com/office/powerpoint/2010/main" val="3038275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1242070"/>
            <a:ext cx="6946885" cy="4780525"/>
          </a:xfrm>
        </p:spPr>
        <p:txBody>
          <a:bodyPr/>
          <a:lstStyle/>
          <a:p>
            <a:pPr marL="0" indent="0">
              <a:buNone/>
            </a:pPr>
            <a:r>
              <a:rPr lang="en-US" dirty="0" smtClean="0"/>
              <a:t>Finally, we are concerned that no clear and convincing rationale for the proposed merger has been available to UM stakeholders. The message seems to be that it could save money, but no budget projections have been made available, nor estimates of how many new administrative positions would need to be created to ensure continuity of operations. </a:t>
            </a:r>
          </a:p>
          <a:p>
            <a:pPr marL="0" indent="0">
              <a:buNone/>
            </a:pPr>
            <a:endParaRPr lang="en-US" dirty="0" smtClean="0"/>
          </a:p>
          <a:p>
            <a:pPr marL="0" indent="0">
              <a:buNone/>
            </a:pPr>
            <a:r>
              <a:rPr lang="en-US" dirty="0" smtClean="0"/>
              <a:t>In summary, we are wary of any major changes made in a time of crisis. It is too easy for short-term needs to blind us to possible permanent structural damages.</a:t>
            </a:r>
            <a:endParaRPr lang="en-US" dirty="0"/>
          </a:p>
        </p:txBody>
      </p:sp>
      <p:sp>
        <p:nvSpPr>
          <p:cNvPr id="3" name="Text Placeholder 2"/>
          <p:cNvSpPr>
            <a:spLocks noGrp="1"/>
          </p:cNvSpPr>
          <p:nvPr>
            <p:ph type="body" sz="quarter" idx="12"/>
          </p:nvPr>
        </p:nvSpPr>
        <p:spPr>
          <a:xfrm>
            <a:off x="668040" y="607959"/>
            <a:ext cx="8184662" cy="572771"/>
          </a:xfrm>
        </p:spPr>
        <p:txBody>
          <a:bodyPr/>
          <a:lstStyle/>
          <a:p>
            <a:r>
              <a:rPr lang="en-US" u="sng" dirty="0" smtClean="0"/>
              <a:t>Position Letter (</a:t>
            </a:r>
            <a:r>
              <a:rPr lang="en-US" u="sng" dirty="0" err="1" smtClean="0"/>
              <a:t>cont</a:t>
            </a:r>
            <a:r>
              <a:rPr lang="en-US" u="sng" dirty="0" smtClean="0"/>
              <a:t>)</a:t>
            </a:r>
            <a:endParaRPr lang="en-US" u="sng" dirty="0"/>
          </a:p>
        </p:txBody>
      </p:sp>
    </p:spTree>
    <p:extLst>
      <p:ext uri="{BB962C8B-B14F-4D97-AF65-F5344CB8AC3E}">
        <p14:creationId xmlns:p14="http://schemas.microsoft.com/office/powerpoint/2010/main" val="867100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smtClean="0">
                <a:solidFill>
                  <a:srgbClr val="003B49"/>
                </a:solidFill>
                <a:latin typeface="Orgon Slab Light" panose="02000503000000020004" pitchFamily="50" charset="0"/>
              </a:rPr>
              <a:t>III. 	Adjourn</a:t>
            </a:r>
          </a:p>
          <a:p>
            <a:endParaRPr lang="en-US" sz="3600" b="1" dirty="0" smtClean="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13</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smtClean="0">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K. Homan,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2</a:t>
            </a:fld>
            <a:endParaRPr lang="en-US" dirty="0"/>
          </a:p>
        </p:txBody>
      </p:sp>
    </p:spTree>
    <p:extLst>
      <p:ext uri="{BB962C8B-B14F-4D97-AF65-F5344CB8AC3E}">
        <p14:creationId xmlns:p14="http://schemas.microsoft.com/office/powerpoint/2010/main" val="2709601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II. </a:t>
            </a:r>
            <a:r>
              <a:rPr lang="en-US" sz="3200" dirty="0">
                <a:latin typeface="Orgon Slab" panose="02000503000000020004" pitchFamily="50" charset="0"/>
              </a:rPr>
              <a:t>	</a:t>
            </a:r>
            <a:r>
              <a:rPr lang="en-US" sz="3200" dirty="0">
                <a:solidFill>
                  <a:srgbClr val="003B49"/>
                </a:solidFill>
                <a:latin typeface="Orgon Slab" panose="02000503000000020004" pitchFamily="50" charset="0"/>
              </a:rPr>
              <a:t> Discussion of Merging </a:t>
            </a:r>
            <a:r>
              <a:rPr lang="en-US" sz="3200" dirty="0" smtClean="0">
                <a:solidFill>
                  <a:srgbClr val="003B49"/>
                </a:solidFill>
                <a:latin typeface="Orgon Slab" panose="02000503000000020004" pitchFamily="50" charset="0"/>
              </a:rPr>
              <a:t>UM President with UM-Columbia Chancellor</a:t>
            </a:r>
            <a:endParaRPr lang="en-US" sz="3200" dirty="0">
              <a:latin typeface="Orgon Slab" panose="02000503000000020004" pitchFamily="50" charset="0"/>
            </a:endParaRP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90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936646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1469516"/>
            <a:ext cx="6946885" cy="4780525"/>
          </a:xfrm>
        </p:spPr>
        <p:txBody>
          <a:bodyPr/>
          <a:lstStyle/>
          <a:p>
            <a:r>
              <a:rPr lang="en-US" dirty="0" smtClean="0"/>
              <a:t>Resolution</a:t>
            </a:r>
          </a:p>
          <a:p>
            <a:endParaRPr lang="en-US" dirty="0"/>
          </a:p>
          <a:p>
            <a:endParaRPr lang="en-US" dirty="0" smtClean="0"/>
          </a:p>
          <a:p>
            <a:r>
              <a:rPr lang="en-US" dirty="0" smtClean="0"/>
              <a:t>Position Letter </a:t>
            </a:r>
            <a:endParaRPr lang="en-US" dirty="0"/>
          </a:p>
        </p:txBody>
      </p:sp>
      <p:sp>
        <p:nvSpPr>
          <p:cNvPr id="3" name="Text Placeholder 2"/>
          <p:cNvSpPr>
            <a:spLocks noGrp="1"/>
          </p:cNvSpPr>
          <p:nvPr>
            <p:ph type="body" sz="quarter" idx="12"/>
          </p:nvPr>
        </p:nvSpPr>
        <p:spPr>
          <a:xfrm>
            <a:off x="668040" y="607959"/>
            <a:ext cx="8184662" cy="572771"/>
          </a:xfrm>
        </p:spPr>
        <p:txBody>
          <a:bodyPr/>
          <a:lstStyle/>
          <a:p>
            <a:r>
              <a:rPr lang="en-US" u="sng" dirty="0" smtClean="0"/>
              <a:t>Two documents have been put forward</a:t>
            </a:r>
            <a:endParaRPr lang="en-US" u="sng" dirty="0"/>
          </a:p>
        </p:txBody>
      </p:sp>
    </p:spTree>
    <p:extLst>
      <p:ext uri="{BB962C8B-B14F-4D97-AF65-F5344CB8AC3E}">
        <p14:creationId xmlns:p14="http://schemas.microsoft.com/office/powerpoint/2010/main" val="1009982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1469516"/>
            <a:ext cx="6946885" cy="4780525"/>
          </a:xfrm>
        </p:spPr>
        <p:txBody>
          <a:bodyPr/>
          <a:lstStyle/>
          <a:p>
            <a:pPr marL="0" indent="0">
              <a:buNone/>
            </a:pPr>
            <a:r>
              <a:rPr lang="en-US" b="1" dirty="0"/>
              <a:t>Whereas</a:t>
            </a:r>
            <a:r>
              <a:rPr lang="en-US" dirty="0"/>
              <a:t> each Chancellor in the University of Missouri System is bound to represent the needs and interests of their own campus,  </a:t>
            </a:r>
          </a:p>
          <a:p>
            <a:endParaRPr lang="en-US" dirty="0"/>
          </a:p>
          <a:p>
            <a:pPr marL="0" indent="0">
              <a:buNone/>
            </a:pPr>
            <a:r>
              <a:rPr lang="en-US" b="1" dirty="0"/>
              <a:t>And whereas</a:t>
            </a:r>
            <a:r>
              <a:rPr lang="en-US" dirty="0"/>
              <a:t> the President of the UM system needs to represent all four campuses without partiality or prejudice, </a:t>
            </a:r>
          </a:p>
          <a:p>
            <a:endParaRPr lang="en-US" dirty="0"/>
          </a:p>
          <a:p>
            <a:pPr marL="0" indent="0">
              <a:buNone/>
            </a:pPr>
            <a:r>
              <a:rPr lang="en-US" b="1" dirty="0"/>
              <a:t>And whereas</a:t>
            </a:r>
            <a:r>
              <a:rPr lang="en-US" dirty="0"/>
              <a:t> the proposed merger of the UM President and University of Missouri-Columbia Chancellor would create a conflict of interest between these two distinct roles</a:t>
            </a:r>
            <a:r>
              <a:rPr lang="en-US" dirty="0" smtClean="0"/>
              <a:t>,</a:t>
            </a:r>
            <a:endParaRPr lang="en-US" dirty="0"/>
          </a:p>
        </p:txBody>
      </p:sp>
      <p:sp>
        <p:nvSpPr>
          <p:cNvPr id="3" name="Text Placeholder 2"/>
          <p:cNvSpPr>
            <a:spLocks noGrp="1"/>
          </p:cNvSpPr>
          <p:nvPr>
            <p:ph type="body" sz="quarter" idx="12"/>
          </p:nvPr>
        </p:nvSpPr>
        <p:spPr>
          <a:xfrm>
            <a:off x="668040" y="607959"/>
            <a:ext cx="8184662" cy="572771"/>
          </a:xfrm>
        </p:spPr>
        <p:txBody>
          <a:bodyPr/>
          <a:lstStyle/>
          <a:p>
            <a:r>
              <a:rPr lang="en-US" u="sng" dirty="0" smtClean="0"/>
              <a:t>Resolution</a:t>
            </a:r>
            <a:endParaRPr lang="en-US" u="sng" dirty="0"/>
          </a:p>
        </p:txBody>
      </p:sp>
    </p:spTree>
    <p:extLst>
      <p:ext uri="{BB962C8B-B14F-4D97-AF65-F5344CB8AC3E}">
        <p14:creationId xmlns:p14="http://schemas.microsoft.com/office/powerpoint/2010/main" val="1188583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894344"/>
            <a:ext cx="6946885" cy="4780525"/>
          </a:xfrm>
        </p:spPr>
        <p:txBody>
          <a:bodyPr/>
          <a:lstStyle/>
          <a:p>
            <a:pPr marL="0" indent="0">
              <a:buNone/>
            </a:pPr>
            <a:r>
              <a:rPr lang="en-US" b="1" dirty="0" smtClean="0"/>
              <a:t>And </a:t>
            </a:r>
            <a:r>
              <a:rPr lang="en-US" b="1" dirty="0"/>
              <a:t>whereas</a:t>
            </a:r>
            <a:r>
              <a:rPr lang="en-US" dirty="0"/>
              <a:t> the proposed merger </a:t>
            </a:r>
            <a:r>
              <a:rPr lang="en-US" dirty="0" smtClean="0"/>
              <a:t>could create </a:t>
            </a:r>
            <a:r>
              <a:rPr lang="en-US" dirty="0" smtClean="0">
                <a:solidFill>
                  <a:srgbClr val="00B050"/>
                </a:solidFill>
              </a:rPr>
              <a:t>a</a:t>
            </a:r>
            <a:r>
              <a:rPr lang="en-US" dirty="0" smtClean="0">
                <a:solidFill>
                  <a:srgbClr val="FF0000"/>
                </a:solidFill>
              </a:rPr>
              <a:t> </a:t>
            </a:r>
            <a:r>
              <a:rPr lang="en-US" dirty="0" smtClean="0"/>
              <a:t>flagship/satellite </a:t>
            </a:r>
            <a:r>
              <a:rPr lang="en-US" dirty="0"/>
              <a:t>model to the detriment of Missouri </a:t>
            </a:r>
            <a:r>
              <a:rPr lang="en-US" dirty="0" smtClean="0"/>
              <a:t>S&amp;T,</a:t>
            </a:r>
            <a:r>
              <a:rPr lang="en-US" dirty="0"/>
              <a:t>  </a:t>
            </a:r>
          </a:p>
          <a:p>
            <a:endParaRPr lang="en-US" dirty="0"/>
          </a:p>
          <a:p>
            <a:pPr marL="0" indent="0">
              <a:buNone/>
            </a:pPr>
            <a:r>
              <a:rPr lang="en-US" b="1" dirty="0"/>
              <a:t>And whereas</a:t>
            </a:r>
            <a:r>
              <a:rPr lang="en-US" dirty="0"/>
              <a:t> </a:t>
            </a:r>
            <a:r>
              <a:rPr lang="en-US" dirty="0" smtClean="0"/>
              <a:t>a flagship/satellite </a:t>
            </a:r>
            <a:r>
              <a:rPr lang="en-US" dirty="0"/>
              <a:t>model would likely limit resources, degree diversity, and support for graduate programs at Missouri S&amp;T, </a:t>
            </a:r>
            <a:r>
              <a:rPr lang="en-US" dirty="0" smtClean="0"/>
              <a:t>thereby </a:t>
            </a:r>
            <a:r>
              <a:rPr lang="en-US" dirty="0"/>
              <a:t>lowering </a:t>
            </a:r>
            <a:r>
              <a:rPr lang="en-US" dirty="0" smtClean="0"/>
              <a:t>our </a:t>
            </a:r>
            <a:r>
              <a:rPr lang="en-US" dirty="0"/>
              <a:t>ranking and </a:t>
            </a:r>
            <a:r>
              <a:rPr lang="en-US" dirty="0" smtClean="0"/>
              <a:t>reputation,</a:t>
            </a:r>
            <a:r>
              <a:rPr lang="en-US" dirty="0"/>
              <a:t>  </a:t>
            </a:r>
          </a:p>
          <a:p>
            <a:endParaRPr lang="en-US" dirty="0"/>
          </a:p>
          <a:p>
            <a:pPr marL="0" indent="0">
              <a:buNone/>
            </a:pPr>
            <a:r>
              <a:rPr lang="en-US" b="1" dirty="0"/>
              <a:t>And whereas</a:t>
            </a:r>
            <a:r>
              <a:rPr lang="en-US" dirty="0"/>
              <a:t> no clear and convincing rationale or budget estimate for the proposed merger has been presented to UM stakeholders,     </a:t>
            </a:r>
          </a:p>
        </p:txBody>
      </p:sp>
      <p:sp>
        <p:nvSpPr>
          <p:cNvPr id="3" name="Text Placeholder 2"/>
          <p:cNvSpPr>
            <a:spLocks noGrp="1"/>
          </p:cNvSpPr>
          <p:nvPr>
            <p:ph type="body" sz="quarter" idx="12"/>
          </p:nvPr>
        </p:nvSpPr>
        <p:spPr>
          <a:xfrm>
            <a:off x="668040" y="344316"/>
            <a:ext cx="8184662" cy="572771"/>
          </a:xfrm>
        </p:spPr>
        <p:txBody>
          <a:bodyPr/>
          <a:lstStyle/>
          <a:p>
            <a:r>
              <a:rPr lang="en-US" u="sng" dirty="0" smtClean="0"/>
              <a:t>Resolution (</a:t>
            </a:r>
            <a:r>
              <a:rPr lang="en-US" u="sng" dirty="0" err="1" smtClean="0"/>
              <a:t>cont</a:t>
            </a:r>
            <a:r>
              <a:rPr lang="en-US" u="sng" dirty="0" smtClean="0"/>
              <a:t>)</a:t>
            </a:r>
            <a:endParaRPr lang="en-US" u="sng" dirty="0"/>
          </a:p>
        </p:txBody>
      </p:sp>
    </p:spTree>
    <p:extLst>
      <p:ext uri="{BB962C8B-B14F-4D97-AF65-F5344CB8AC3E}">
        <p14:creationId xmlns:p14="http://schemas.microsoft.com/office/powerpoint/2010/main" val="1597969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1242070"/>
            <a:ext cx="6946885" cy="4780525"/>
          </a:xfrm>
        </p:spPr>
        <p:txBody>
          <a:bodyPr/>
          <a:lstStyle/>
          <a:p>
            <a:pPr marL="0" indent="0">
              <a:buNone/>
            </a:pPr>
            <a:r>
              <a:rPr lang="en-US" b="1" dirty="0" smtClean="0"/>
              <a:t>Now </a:t>
            </a:r>
            <a:r>
              <a:rPr lang="en-US" b="1" dirty="0"/>
              <a:t>therefore let it be resolved</a:t>
            </a:r>
            <a:r>
              <a:rPr lang="en-US" dirty="0"/>
              <a:t> that the Faculty Senate of Missouri University of Science &amp; Technology opposes the proposed merger of the roles of Chancellor of the University of Missouri-Columbia and the President of the University of Missouri System.</a:t>
            </a:r>
          </a:p>
        </p:txBody>
      </p:sp>
      <p:sp>
        <p:nvSpPr>
          <p:cNvPr id="3" name="Text Placeholder 2"/>
          <p:cNvSpPr>
            <a:spLocks noGrp="1"/>
          </p:cNvSpPr>
          <p:nvPr>
            <p:ph type="body" sz="quarter" idx="12"/>
          </p:nvPr>
        </p:nvSpPr>
        <p:spPr>
          <a:xfrm>
            <a:off x="668040" y="607959"/>
            <a:ext cx="8184662" cy="572771"/>
          </a:xfrm>
        </p:spPr>
        <p:txBody>
          <a:bodyPr/>
          <a:lstStyle/>
          <a:p>
            <a:r>
              <a:rPr lang="en-US" u="sng" dirty="0" smtClean="0"/>
              <a:t>Resolution (</a:t>
            </a:r>
            <a:r>
              <a:rPr lang="en-US" u="sng" dirty="0" err="1" smtClean="0"/>
              <a:t>cont</a:t>
            </a:r>
            <a:r>
              <a:rPr lang="en-US" u="sng" dirty="0" smtClean="0"/>
              <a:t>)</a:t>
            </a:r>
            <a:endParaRPr lang="en-US" u="sng" dirty="0"/>
          </a:p>
        </p:txBody>
      </p:sp>
    </p:spTree>
    <p:extLst>
      <p:ext uri="{BB962C8B-B14F-4D97-AF65-F5344CB8AC3E}">
        <p14:creationId xmlns:p14="http://schemas.microsoft.com/office/powerpoint/2010/main" val="952397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1242070"/>
            <a:ext cx="6946885" cy="4780525"/>
          </a:xfrm>
        </p:spPr>
        <p:txBody>
          <a:bodyPr/>
          <a:lstStyle/>
          <a:p>
            <a:pPr marL="0" indent="0">
              <a:buNone/>
            </a:pPr>
            <a:r>
              <a:rPr lang="en-US" dirty="0"/>
              <a:t>The Faculty Senate of Missouri University of Science &amp; Technology would like to express its deep concern about the proposed unification of the roles of Chancellor of the University of Missouri-Columbia and the President of the University of Missouri System.</a:t>
            </a:r>
          </a:p>
          <a:p>
            <a:pPr marL="0" indent="0">
              <a:buNone/>
            </a:pPr>
            <a:endParaRPr lang="en-US" dirty="0"/>
          </a:p>
        </p:txBody>
      </p:sp>
      <p:sp>
        <p:nvSpPr>
          <p:cNvPr id="3" name="Text Placeholder 2"/>
          <p:cNvSpPr>
            <a:spLocks noGrp="1"/>
          </p:cNvSpPr>
          <p:nvPr>
            <p:ph type="body" sz="quarter" idx="12"/>
          </p:nvPr>
        </p:nvSpPr>
        <p:spPr>
          <a:xfrm>
            <a:off x="668040" y="607959"/>
            <a:ext cx="8184662" cy="572771"/>
          </a:xfrm>
        </p:spPr>
        <p:txBody>
          <a:bodyPr/>
          <a:lstStyle/>
          <a:p>
            <a:r>
              <a:rPr lang="en-US" u="sng" dirty="0" smtClean="0"/>
              <a:t>Position Letter</a:t>
            </a:r>
            <a:endParaRPr lang="en-US" u="sng" dirty="0"/>
          </a:p>
        </p:txBody>
      </p:sp>
    </p:spTree>
    <p:extLst>
      <p:ext uri="{BB962C8B-B14F-4D97-AF65-F5344CB8AC3E}">
        <p14:creationId xmlns:p14="http://schemas.microsoft.com/office/powerpoint/2010/main" val="3674209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1242070"/>
            <a:ext cx="6946885" cy="4780525"/>
          </a:xfrm>
        </p:spPr>
        <p:txBody>
          <a:bodyPr/>
          <a:lstStyle/>
          <a:p>
            <a:pPr marL="0" indent="0">
              <a:buNone/>
            </a:pPr>
            <a:r>
              <a:rPr lang="en-US" dirty="0"/>
              <a:t>We are principally concerned with the inevitable conflict of interest this would create within the UM System.  It is the job of each Chancellor in the System to represent the needs and interests of his or her own campus.  By contrast, the President of the UM system has to be impartial with respect to the four campuses. The proposed merger would require a single individual to be partial to Mizzou but impartial to the four campuses in the System, which is </a:t>
            </a:r>
            <a:r>
              <a:rPr lang="en-US" dirty="0" smtClean="0"/>
              <a:t>impossible</a:t>
            </a:r>
            <a:endParaRPr lang="en-US" dirty="0"/>
          </a:p>
        </p:txBody>
      </p:sp>
      <p:sp>
        <p:nvSpPr>
          <p:cNvPr id="3" name="Text Placeholder 2"/>
          <p:cNvSpPr>
            <a:spLocks noGrp="1"/>
          </p:cNvSpPr>
          <p:nvPr>
            <p:ph type="body" sz="quarter" idx="12"/>
          </p:nvPr>
        </p:nvSpPr>
        <p:spPr>
          <a:xfrm>
            <a:off x="668040" y="607959"/>
            <a:ext cx="8184662" cy="572771"/>
          </a:xfrm>
        </p:spPr>
        <p:txBody>
          <a:bodyPr/>
          <a:lstStyle/>
          <a:p>
            <a:r>
              <a:rPr lang="en-US" u="sng" dirty="0" smtClean="0"/>
              <a:t>Position Letter (</a:t>
            </a:r>
            <a:r>
              <a:rPr lang="en-US" u="sng" dirty="0" err="1" smtClean="0"/>
              <a:t>cont</a:t>
            </a:r>
            <a:r>
              <a:rPr lang="en-US" u="sng" dirty="0" smtClean="0"/>
              <a:t>)</a:t>
            </a:r>
            <a:endParaRPr lang="en-US" u="sng" dirty="0"/>
          </a:p>
        </p:txBody>
      </p:sp>
    </p:spTree>
    <p:extLst>
      <p:ext uri="{BB962C8B-B14F-4D97-AF65-F5344CB8AC3E}">
        <p14:creationId xmlns:p14="http://schemas.microsoft.com/office/powerpoint/2010/main" val="3029098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Custom Design">
  <a:themeElements>
    <a:clrScheme name="Custom 6">
      <a:dk1>
        <a:srgbClr val="003B49"/>
      </a:dk1>
      <a:lt1>
        <a:srgbClr val="E8D3A2"/>
      </a:lt1>
      <a:dk2>
        <a:srgbClr val="003B49"/>
      </a:dk2>
      <a:lt2>
        <a:srgbClr val="FFFFFF"/>
      </a:lt2>
      <a:accent1>
        <a:srgbClr val="003B49"/>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8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9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0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2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2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2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3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3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3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2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3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3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1_Custom Design">
  <a:themeElements>
    <a:clrScheme name="Custom 4">
      <a:dk1>
        <a:srgbClr val="003B49"/>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18329</TotalTime>
  <Words>705</Words>
  <Application>Microsoft Office PowerPoint</Application>
  <PresentationFormat>On-screen Show (4:3)</PresentationFormat>
  <Paragraphs>55</Paragraphs>
  <Slides>13</Slides>
  <Notes>3</Notes>
  <HiddenSlides>0</HiddenSlides>
  <MMClips>0</MMClips>
  <ScaleCrop>false</ScaleCrop>
  <HeadingPairs>
    <vt:vector size="6" baseType="variant">
      <vt:variant>
        <vt:lpstr>Fonts Used</vt:lpstr>
      </vt:variant>
      <vt:variant>
        <vt:i4>8</vt:i4>
      </vt:variant>
      <vt:variant>
        <vt:lpstr>Theme</vt:lpstr>
      </vt:variant>
      <vt:variant>
        <vt:i4>42</vt:i4>
      </vt:variant>
      <vt:variant>
        <vt:lpstr>Slide Titles</vt:lpstr>
      </vt:variant>
      <vt:variant>
        <vt:i4>13</vt:i4>
      </vt:variant>
    </vt:vector>
  </HeadingPairs>
  <TitlesOfParts>
    <vt:vector size="63" baseType="lpstr">
      <vt:lpstr>Arial</vt:lpstr>
      <vt:lpstr>Calibri</vt:lpstr>
      <vt:lpstr>Encode Sans Normal Black</vt:lpstr>
      <vt:lpstr>Lucida Grande</vt:lpstr>
      <vt:lpstr>Orgon Slab</vt:lpstr>
      <vt:lpstr>Orgon Slab ExtraLight</vt:lpstr>
      <vt:lpstr>Orgon Slab Light</vt:lpstr>
      <vt:lpstr>Orgon Slab Medium</vt:lpstr>
      <vt:lpstr>1_Custom Design</vt:lpstr>
      <vt:lpstr>2_Custom Design</vt:lpstr>
      <vt:lpstr>3_Custom Design</vt:lpstr>
      <vt:lpstr>4_Custom Design</vt:lpstr>
      <vt:lpstr>61_Custom Design</vt:lpstr>
      <vt:lpstr>62_Custom Design</vt:lpstr>
      <vt:lpstr>64_Custom Design</vt:lpstr>
      <vt:lpstr>65_Custom Design</vt:lpstr>
      <vt:lpstr>66_Custom Design</vt:lpstr>
      <vt:lpstr>5_Custom Design</vt:lpstr>
      <vt:lpstr>6_Custom Design</vt:lpstr>
      <vt:lpstr>7_Custom Design</vt:lpstr>
      <vt:lpstr>Intro Page</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Custom Design</vt:lpstr>
      <vt:lpstr>21_Custom Design</vt:lpstr>
      <vt:lpstr>22_Custom Design</vt:lpstr>
      <vt:lpstr>23_Custom Design</vt:lpstr>
      <vt:lpstr>24_Custom Design</vt:lpstr>
      <vt:lpstr>25_Custom Design</vt:lpstr>
      <vt:lpstr>26_Custom Design</vt:lpstr>
      <vt:lpstr>27_Custom Design</vt:lpstr>
      <vt:lpstr>29_Custom Design</vt:lpstr>
      <vt:lpstr>30_Custom Design</vt:lpstr>
      <vt:lpstr>31_Custom Design</vt:lpstr>
      <vt:lpstr>32_Custom Design</vt:lpstr>
      <vt:lpstr>33_Custom Design</vt:lpstr>
      <vt:lpstr>28_Custom Design</vt:lpstr>
      <vt:lpstr>34_Custom Design</vt:lpstr>
      <vt:lpstr>35_Custom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Corns, Steven</cp:lastModifiedBy>
  <cp:revision>351</cp:revision>
  <cp:lastPrinted>2020-01-23T14:57:05Z</cp:lastPrinted>
  <dcterms:created xsi:type="dcterms:W3CDTF">2014-10-14T00:51:43Z</dcterms:created>
  <dcterms:modified xsi:type="dcterms:W3CDTF">2020-07-02T20:45:34Z</dcterms:modified>
</cp:coreProperties>
</file>